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-710" y="-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7148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6f1c8e1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6f1c8e11f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6f1c8e11f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6f1c8e11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a6f1c8e11f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a6f1c8e11f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6f1c8e11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6f1c8e11f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a6f1c8e11f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6f1c8e1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6f1c8e1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a6f1c8e1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6f1c8e11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6f1c8e11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6f1c8e11f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6f1c8e11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6f1c8e11f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a6f1c8e11f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6fd05f28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a6fd05f28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a6fd05f28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6fd05f28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a6fd05f281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a6fd05f281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6fd05f28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a6fd05f281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6fd05f281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6fd05f2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6fd05f281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6fd05f281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6fd05f28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6fd05f281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a6fd05f281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6fd05f28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a6fd05f281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6fd05f281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6fd05f28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6fd05f281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6fd05f281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6fd05f28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a6fd05f281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a6fd05f281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6fd05f28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6fd05f281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a6fd05f281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6f1c8e1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a6f1c8e11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6f1c8e11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72" name="Google Shape;372;ga6f1c8e11f_0_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716cb2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716cb278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a716cb278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716cb27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716cb278a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a716cb278a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716cb278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a716cb278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a716cb278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716cb278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a716cb278a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a716cb278a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716cb278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a716cb278a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a716cb278a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716cb27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a716cb278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a716cb278a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716cb27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a716cb278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a716cb278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16cb278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a716cb278a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a716cb278a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50" name="Google Shape;4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62" name="Google Shape;46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6f1c8e1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a6f1c8e11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6f1c8e11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6f1c8e1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a6f1c8e11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a6f1c8e11f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6f1c8e1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a6f1c8e11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6f1c8e11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0" name="Google Shape;210;ga6f1c8e11f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#included-authenticat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#included-authenticat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#retrieving-the-authenticated-us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ddleware#assigning-middleware-to-rout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routing#route-group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foundation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www.vso.slack.com" TargetMode="External"/><Relationship Id="rId12" Type="http://schemas.openxmlformats.org/officeDocument/2006/relationships/hyperlink" Target="http://forum.softuni.b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b.com/VratsaSoftware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://gnezdoto.vratsasoftware.com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www.nest.bg" TargetMode="External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vuejs.org/" TargetMode="External"/><Relationship Id="rId4" Type="http://schemas.openxmlformats.org/officeDocument/2006/relationships/hyperlink" Target="https://reactj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WebDevelopment 2019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Laravel </a:t>
            </a:r>
            <a:endParaRPr sz="9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Authentication</a:t>
            </a:r>
            <a:endParaRPr sz="9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Middleware</a:t>
            </a:r>
            <a:endParaRPr sz="90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Laravel makes implementing authentication very simple. 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In fact, almost everything is configured for you out of the box. 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The authentication configuration file is located at </a:t>
            </a:r>
            <a:r>
              <a:rPr lang="en-US" sz="3000">
                <a:solidFill>
                  <a:srgbClr val="F2A818"/>
                </a:solidFill>
              </a:rPr>
              <a:t>config/auth.php</a:t>
            </a:r>
            <a:r>
              <a:rPr lang="en-US" sz="3000">
                <a:solidFill>
                  <a:srgbClr val="000000"/>
                </a:solidFill>
              </a:rPr>
              <a:t>, which contains several well documented options for tweaking the behavior of the authentication services.</a:t>
            </a:r>
            <a:endParaRPr sz="3000"/>
          </a:p>
        </p:txBody>
      </p:sp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to generate </a:t>
            </a:r>
            <a:r>
              <a:rPr lang="en-US">
                <a:solidFill>
                  <a:srgbClr val="F2A818"/>
                </a:solidFill>
              </a:rPr>
              <a:t>Laravel Auth</a:t>
            </a:r>
            <a:r>
              <a:rPr lang="en-US">
                <a:solidFill>
                  <a:srgbClr val="333333"/>
                </a:solidFill>
              </a:rPr>
              <a:t> scaffolding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914400" y="2246775"/>
            <a:ext cx="10363200" cy="352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Generate login / registration scaffolding...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php artisan ui bootstrap --auth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ui vue --auth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ui react --auth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</a:rPr>
              <a:t>This command creates</a:t>
            </a:r>
            <a:r>
              <a:rPr lang="en-US"/>
              <a:t> -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auth routes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auth controllers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75" y="3341293"/>
            <a:ext cx="3252067" cy="53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450" y="2693525"/>
            <a:ext cx="5543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auth views - backend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frontend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453" y="1848913"/>
            <a:ext cx="5605667" cy="32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00" y="2517300"/>
            <a:ext cx="40195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frontend auth views 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2"/>
          </p:nvPr>
        </p:nvSpPr>
        <p:spPr>
          <a:xfrm>
            <a:off x="6569000" y="127828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25" y="2150650"/>
            <a:ext cx="5426100" cy="251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349" y="2216625"/>
            <a:ext cx="6337475" cy="26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70" name="Google Shape;270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The auth system is fully customisable.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You can change - 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the user login/registration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auth driver 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design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auth customisations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If you need to change customisation logic</a:t>
            </a:r>
            <a:endParaRPr/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you </a:t>
            </a:r>
            <a:r>
              <a:rPr lang="en-US">
                <a:solidFill>
                  <a:srgbClr val="F2A818"/>
                </a:solidFill>
              </a:rPr>
              <a:t>do not change</a:t>
            </a:r>
            <a:r>
              <a:rPr lang="en-US"/>
              <a:t> the methods in </a:t>
            </a:r>
            <a:r>
              <a:rPr lang="en-US">
                <a:solidFill>
                  <a:srgbClr val="F2A818"/>
                </a:solidFill>
              </a:rPr>
              <a:t>AuthenticatesUsers</a:t>
            </a:r>
            <a:r>
              <a:rPr lang="en-US"/>
              <a:t> trait.</a:t>
            </a:r>
            <a:endParaRPr/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You redefine auth properties and methods in the appropriate controllers as shown in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documentation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Customising auth logic flow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Retrieving the authenticated user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You may access the authenticated user via the </a:t>
            </a:r>
            <a:r>
              <a:rPr lang="en-US" sz="3000">
                <a:solidFill>
                  <a:srgbClr val="F2A818"/>
                </a:solidFill>
              </a:rPr>
              <a:t>Auth</a:t>
            </a:r>
            <a:r>
              <a:rPr lang="en-US" sz="3000">
                <a:solidFill>
                  <a:srgbClr val="000000"/>
                </a:solidFill>
              </a:rPr>
              <a:t> facade - always place on top of the file, holding the class definition -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A818"/>
                </a:solidFill>
              </a:rPr>
              <a:t>use Illuminate\Support\Facades\Auth;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in the controller or model -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914400" y="2246775"/>
            <a:ext cx="10363200" cy="3242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Get the currently authenticated user...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$user = Auth::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user()</a:t>
            </a: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399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Get the currently authenticated user's ID...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$id = Auth::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id()</a:t>
            </a: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399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Once a user is authenticated, you may access the </a:t>
            </a:r>
            <a:r>
              <a:rPr lang="en-US">
                <a:solidFill>
                  <a:srgbClr val="F2A818"/>
                </a:solidFill>
              </a:rPr>
              <a:t>authenticated user</a:t>
            </a:r>
            <a:r>
              <a:rPr lang="en-US">
                <a:solidFill>
                  <a:srgbClr val="333333"/>
                </a:solidFill>
              </a:rPr>
              <a:t> </a:t>
            </a:r>
            <a:endParaRPr>
              <a:solidFill>
                <a:srgbClr val="333333"/>
              </a:solidFill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via an </a:t>
            </a:r>
            <a:r>
              <a:rPr lang="en-US">
                <a:solidFill>
                  <a:srgbClr val="F2A818"/>
                </a:solidFill>
              </a:rPr>
              <a:t>Illuminate\Http\Request</a:t>
            </a:r>
            <a:r>
              <a:rPr lang="en-US">
                <a:solidFill>
                  <a:srgbClr val="333333"/>
                </a:solidFill>
              </a:rPr>
              <a:t> instance. </a:t>
            </a:r>
            <a:endParaRPr>
              <a:solidFill>
                <a:srgbClr val="333333"/>
              </a:solidFill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Remember, type-hinted classes will automatically be injected into your controller methods: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785275" y="4212350"/>
            <a:ext cx="10363200" cy="2497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update(Request $request)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//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$request-&gt;user()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returns an instance of the authenticated user...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Frontend Scaffolding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Authentication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Middleware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438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3300"/>
              <a:buChar char="-"/>
            </a:pPr>
            <a:r>
              <a:rPr lang="en-US" sz="3300">
                <a:solidFill>
                  <a:srgbClr val="000000"/>
                </a:solidFill>
              </a:rPr>
              <a:t>To determine if the </a:t>
            </a:r>
            <a:r>
              <a:rPr lang="en-US" sz="3300">
                <a:solidFill>
                  <a:srgbClr val="F2A818"/>
                </a:solidFill>
              </a:rPr>
              <a:t>user is already logged</a:t>
            </a:r>
            <a:r>
              <a:rPr lang="en-US" sz="3300">
                <a:solidFill>
                  <a:srgbClr val="000000"/>
                </a:solidFill>
              </a:rPr>
              <a:t> into your application -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2628425" y="3429000"/>
            <a:ext cx="6542400" cy="2482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if( Auth::</a:t>
            </a: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check() </a:t>
            </a: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The user is logged in…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Even though it is possible to determine if a user is authenticated using the check method,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you will typically </a:t>
            </a:r>
            <a:r>
              <a:rPr lang="en-US">
                <a:solidFill>
                  <a:srgbClr val="F2A818"/>
                </a:solidFill>
              </a:rPr>
              <a:t>use a middleware </a:t>
            </a:r>
            <a:endParaRPr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to verify</a:t>
            </a:r>
            <a:r>
              <a:rPr lang="en-US">
                <a:solidFill>
                  <a:srgbClr val="333333"/>
                </a:solidFill>
              </a:rPr>
              <a:t> that the user is authenticated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before allowing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the user access to certain routes</a:t>
            </a:r>
            <a:r>
              <a:rPr lang="en-US">
                <a:solidFill>
                  <a:srgbClr val="333333"/>
                </a:solidFill>
              </a:rPr>
              <a:t> </a:t>
            </a:r>
            <a:r>
              <a:rPr lang="en-US">
                <a:solidFill>
                  <a:srgbClr val="F2A818"/>
                </a:solidFill>
              </a:rPr>
              <a:t>/ controllers.</a:t>
            </a:r>
            <a:endParaRPr>
              <a:solidFill>
                <a:srgbClr val="F2A818"/>
              </a:solidFill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>
                <a:solidFill>
                  <a:srgbClr val="005827"/>
                </a:solidFill>
              </a:rPr>
              <a:t>Determining If The Current User Is Authenticated</a:t>
            </a:r>
            <a:endParaRPr sz="2900" b="0">
              <a:solidFill>
                <a:srgbClr val="005827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To allow only </a:t>
            </a:r>
            <a:r>
              <a:rPr lang="en-US">
                <a:solidFill>
                  <a:srgbClr val="F2A818"/>
                </a:solidFill>
              </a:rPr>
              <a:t>authenticated users to access a given route</a:t>
            </a:r>
            <a:r>
              <a:rPr lang="en-US">
                <a:solidFill>
                  <a:srgbClr val="333333"/>
                </a:solidFill>
              </a:rPr>
              <a:t>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813975" y="2548675"/>
            <a:ext cx="10363200" cy="2496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Route::get('profile', function ()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// Only authenticated users may enter...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})-&gt;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middleware('auth')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Protect </a:t>
            </a:r>
            <a:r>
              <a:rPr lang="en-US">
                <a:solidFill>
                  <a:srgbClr val="F2A818"/>
                </a:solidFill>
              </a:rPr>
              <a:t>all controller methods</a:t>
            </a:r>
            <a:r>
              <a:rPr lang="en-US">
                <a:solidFill>
                  <a:srgbClr val="333333"/>
                </a:solidFill>
              </a:rPr>
              <a:t> by calling a middleware in controller`s constructor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785275" y="3251675"/>
            <a:ext cx="10363200" cy="2496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$this-&gt;middleware('auth');</a:t>
            </a:r>
            <a:endParaRPr sz="17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Laravel ships with an </a:t>
            </a:r>
            <a:r>
              <a:rPr lang="en-US">
                <a:solidFill>
                  <a:srgbClr val="F2A818"/>
                </a:solidFill>
              </a:rPr>
              <a:t>auth</a:t>
            </a:r>
            <a:r>
              <a:rPr lang="en-US">
                <a:solidFill>
                  <a:srgbClr val="333333"/>
                </a:solidFill>
              </a:rPr>
              <a:t> middleware, </a:t>
            </a:r>
            <a:endParaRPr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which is defined at Illuminate\Auth\Middleware\Authenticate. </a:t>
            </a:r>
            <a:endParaRPr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Since this middleware is already registered in your HTTP kernel, all you need to do is attach the middleware to a route definition(s)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Redirect  </a:t>
            </a:r>
            <a:r>
              <a:rPr lang="en-US">
                <a:solidFill>
                  <a:srgbClr val="F2A818"/>
                </a:solidFill>
              </a:rPr>
              <a:t>unauthenticated users to named route</a:t>
            </a:r>
            <a:r>
              <a:rPr lang="en-US">
                <a:solidFill>
                  <a:srgbClr val="333333"/>
                </a:solidFill>
              </a:rPr>
              <a:t>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modify this behavior by updating the </a:t>
            </a:r>
            <a:r>
              <a:rPr lang="en-US">
                <a:solidFill>
                  <a:srgbClr val="F2A818"/>
                </a:solidFill>
              </a:rPr>
              <a:t>redirectTo</a:t>
            </a:r>
            <a:r>
              <a:rPr lang="en-US">
                <a:solidFill>
                  <a:srgbClr val="333333"/>
                </a:solidFill>
              </a:rPr>
              <a:t> function in your </a:t>
            </a:r>
            <a:r>
              <a:rPr lang="en-US">
                <a:solidFill>
                  <a:srgbClr val="F2A818"/>
                </a:solidFill>
              </a:rPr>
              <a:t>app/Http/Middleware/Authenticate.php</a:t>
            </a:r>
            <a:r>
              <a:rPr lang="en-US">
                <a:solidFill>
                  <a:srgbClr val="333333"/>
                </a:solidFill>
              </a:rPr>
              <a:t> file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3109550" y="2620425"/>
            <a:ext cx="5444400" cy="2079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protected function redirectTo($request)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return route('login');</a:t>
            </a:r>
            <a:endParaRPr sz="17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For more on Laravel authentication, please read the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documentation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/>
        </p:nvSpPr>
        <p:spPr>
          <a:xfrm>
            <a:off x="4421825" y="2060275"/>
            <a:ext cx="33573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Middleware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 sz="2398">
                <a:solidFill>
                  <a:srgbClr val="F2A818"/>
                </a:solidFill>
              </a:rPr>
              <a:t>Middleware</a:t>
            </a:r>
            <a:r>
              <a:rPr lang="en-US" sz="2398"/>
              <a:t> provide a convenient mechanism for filtering </a:t>
            </a:r>
            <a:r>
              <a:rPr lang="en-US" sz="2398">
                <a:solidFill>
                  <a:srgbClr val="F2A818"/>
                </a:solidFill>
              </a:rPr>
              <a:t>HTTP requests</a:t>
            </a:r>
            <a:r>
              <a:rPr lang="en-US" sz="2398"/>
              <a:t> entering your application - </a:t>
            </a:r>
            <a:r>
              <a:rPr lang="en-US" sz="2398">
                <a:solidFill>
                  <a:srgbClr val="F2A818"/>
                </a:solidFill>
              </a:rPr>
              <a:t>for protecting the routes of the application</a:t>
            </a:r>
            <a:r>
              <a:rPr lang="en-US" sz="2398"/>
              <a:t>. </a:t>
            </a:r>
            <a:endParaRPr sz="2398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398"/>
              <a:t>For example, Laravel includes a middleware that verifies </a:t>
            </a:r>
            <a:r>
              <a:rPr lang="en-US" sz="2398">
                <a:solidFill>
                  <a:srgbClr val="F2A818"/>
                </a:solidFill>
              </a:rPr>
              <a:t>the user</a:t>
            </a:r>
            <a:r>
              <a:rPr lang="en-US" sz="2398"/>
              <a:t> of your application </a:t>
            </a:r>
            <a:r>
              <a:rPr lang="en-US" sz="2398">
                <a:solidFill>
                  <a:srgbClr val="F2A818"/>
                </a:solidFill>
              </a:rPr>
              <a:t>is authenticated</a:t>
            </a:r>
            <a:r>
              <a:rPr lang="en-US" sz="2398"/>
              <a:t>. </a:t>
            </a:r>
            <a:endParaRPr sz="2398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398"/>
              <a:t>If the user is not authenticated, the middleware </a:t>
            </a:r>
            <a:r>
              <a:rPr lang="en-US" sz="2398" b="1"/>
              <a:t>will redirect the user to the login screen</a:t>
            </a:r>
            <a:r>
              <a:rPr lang="en-US" sz="2398"/>
              <a:t>. </a:t>
            </a:r>
            <a:endParaRPr sz="2398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398"/>
              <a:t>However, if the user is authenticated, the middleware </a:t>
            </a:r>
            <a:r>
              <a:rPr lang="en-US" sz="2398" b="1"/>
              <a:t>will allow the request to proceed</a:t>
            </a:r>
            <a:r>
              <a:rPr lang="en-US" sz="2398"/>
              <a:t> further into the application.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documentation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333333"/>
                </a:solidFill>
              </a:rPr>
              <a:t>Additional middleware can be written to perform a variety of tasks besides authentication. </a:t>
            </a: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333333"/>
                </a:solidFill>
              </a:rPr>
              <a:t>Let`s build </a:t>
            </a:r>
            <a:r>
              <a:rPr lang="en-US" sz="2198" b="1">
                <a:solidFill>
                  <a:srgbClr val="112232"/>
                </a:solidFill>
              </a:rPr>
              <a:t>a middleware</a:t>
            </a:r>
            <a:r>
              <a:rPr lang="en-US" sz="2198">
                <a:solidFill>
                  <a:srgbClr val="333333"/>
                </a:solidFill>
              </a:rPr>
              <a:t> that will protect </a:t>
            </a: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F2A818"/>
                </a:solidFill>
              </a:rPr>
              <a:t>the admin routes</a:t>
            </a:r>
            <a:r>
              <a:rPr lang="en-US" sz="2198">
                <a:solidFill>
                  <a:srgbClr val="333333"/>
                </a:solidFill>
              </a:rPr>
              <a:t> - the routes for reading, adding, editing, deleting users.</a:t>
            </a: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create a new middleware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</a:rPr>
              <a:t>This command will place a new </a:t>
            </a:r>
            <a:r>
              <a:rPr lang="en-US" sz="2400">
                <a:solidFill>
                  <a:srgbClr val="F2A818"/>
                </a:solidFill>
              </a:rPr>
              <a:t>CheckIsAdmin</a:t>
            </a:r>
            <a:r>
              <a:rPr lang="en-US" sz="2400">
                <a:solidFill>
                  <a:srgbClr val="333333"/>
                </a:solidFill>
              </a:rPr>
              <a:t> class </a:t>
            </a:r>
            <a:endParaRPr sz="2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</a:rPr>
              <a:t>within your </a:t>
            </a:r>
            <a:r>
              <a:rPr lang="en-US" sz="2400" b="1">
                <a:solidFill>
                  <a:srgbClr val="333333"/>
                </a:solidFill>
              </a:rPr>
              <a:t>app/Http/Middleware</a:t>
            </a:r>
            <a:r>
              <a:rPr lang="en-US" sz="2400">
                <a:solidFill>
                  <a:srgbClr val="333333"/>
                </a:solidFill>
              </a:rPr>
              <a:t> directory.</a:t>
            </a:r>
            <a:endParaRPr sz="2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1" name="Google Shape;401;p42"/>
          <p:cNvSpPr txBox="1"/>
          <p:nvPr/>
        </p:nvSpPr>
        <p:spPr>
          <a:xfrm>
            <a:off x="849350" y="2620425"/>
            <a:ext cx="77046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make:middleware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CheckIsAdmin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-"/>
            </a:pPr>
            <a:r>
              <a:rPr lang="en-US" sz="2000">
                <a:solidFill>
                  <a:srgbClr val="333333"/>
                </a:solidFill>
              </a:rPr>
              <a:t>In this middleware, we will only allow access to the route if the user role is admin. Otherwise, we will redirect the users back to the home URI.</a:t>
            </a:r>
            <a:endParaRPr sz="2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08" name="Google Shape;408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849350" y="2620425"/>
            <a:ext cx="10172100" cy="377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handle($request, Closure $next)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if (</a:t>
            </a:r>
            <a:r>
              <a:rPr lang="en-US" sz="1799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$request-&gt;user()-&gt;role-&gt;name != ‘admin’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return redirect('home');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 $next($request);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-"/>
            </a:pPr>
            <a:r>
              <a:rPr lang="en-US" sz="2000">
                <a:solidFill>
                  <a:srgbClr val="333333"/>
                </a:solidFill>
              </a:rPr>
              <a:t>The middleware runs </a:t>
            </a:r>
            <a:r>
              <a:rPr lang="en-US" sz="2000">
                <a:solidFill>
                  <a:srgbClr val="F2A818"/>
                </a:solidFill>
              </a:rPr>
              <a:t>before</a:t>
            </a:r>
            <a:r>
              <a:rPr lang="en-US" sz="2000">
                <a:solidFill>
                  <a:srgbClr val="333333"/>
                </a:solidFill>
              </a:rPr>
              <a:t> the request is handled by the app</a:t>
            </a:r>
            <a:endParaRPr sz="2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9" name="Google Shape;419;p44"/>
          <p:cNvSpPr txBox="1"/>
          <p:nvPr/>
        </p:nvSpPr>
        <p:spPr>
          <a:xfrm>
            <a:off x="849350" y="2620425"/>
            <a:ext cx="10172100" cy="377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handle($request, Closure $next)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if (</a:t>
            </a:r>
            <a:r>
              <a:rPr lang="en-US" sz="1799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$request-&gt;user()-&gt;role-&gt;name != ‘admin’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return redirect('home');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 $next($request);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-"/>
            </a:pPr>
            <a:r>
              <a:rPr lang="en-US" sz="2000">
                <a:solidFill>
                  <a:srgbClr val="333333"/>
                </a:solidFill>
              </a:rPr>
              <a:t>The middleware runs </a:t>
            </a:r>
            <a:r>
              <a:rPr lang="en-US" sz="2000">
                <a:solidFill>
                  <a:srgbClr val="F2A818"/>
                </a:solidFill>
              </a:rPr>
              <a:t>after</a:t>
            </a:r>
            <a:r>
              <a:rPr lang="en-US" sz="2000">
                <a:solidFill>
                  <a:srgbClr val="333333"/>
                </a:solidFill>
              </a:rPr>
              <a:t> the request is handled by the app</a:t>
            </a:r>
            <a:endParaRPr sz="2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26" name="Google Shape;426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27" name="Google Shape;427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2136150" y="2505650"/>
            <a:ext cx="7919700" cy="377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handle($request, Closure $next)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$response = $next($request);        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Perform middleware check action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 $response;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Char char="-"/>
            </a:pPr>
            <a:r>
              <a:rPr lang="en-US" sz="3600">
                <a:solidFill>
                  <a:srgbClr val="333333"/>
                </a:solidFill>
              </a:rPr>
              <a:t>Register the middleware in app/Http/Kernel.php if you want to run during every HTTP request to your application in the </a:t>
            </a:r>
            <a:r>
              <a:rPr lang="en-US" sz="3600" b="1">
                <a:solidFill>
                  <a:srgbClr val="F2A818"/>
                </a:solidFill>
              </a:rPr>
              <a:t>$middleware</a:t>
            </a:r>
            <a:r>
              <a:rPr lang="en-US" sz="3600">
                <a:solidFill>
                  <a:srgbClr val="333333"/>
                </a:solidFill>
              </a:rPr>
              <a:t> property.</a:t>
            </a:r>
            <a:endParaRPr sz="3600">
              <a:solidFill>
                <a:srgbClr val="333333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Char char="-"/>
            </a:pPr>
            <a:r>
              <a:rPr lang="en-US" sz="3600">
                <a:solidFill>
                  <a:srgbClr val="333333"/>
                </a:solidFill>
              </a:rPr>
              <a:t>If you want to assign the middleware to specific routes - follow the steps in the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documentation</a:t>
            </a:r>
            <a:r>
              <a:rPr lang="en-US" sz="3600">
                <a:solidFill>
                  <a:srgbClr val="333333"/>
                </a:solidFill>
              </a:rPr>
              <a:t>.</a:t>
            </a:r>
            <a:endParaRPr sz="36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35" name="Google Shape;435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400"/>
              <a:buChar char="-"/>
            </a:pPr>
            <a:r>
              <a:rPr lang="en-US" sz="3400">
                <a:solidFill>
                  <a:srgbClr val="333333"/>
                </a:solidFill>
              </a:rPr>
              <a:t>To assign </a:t>
            </a:r>
            <a:r>
              <a:rPr lang="en-US" sz="3400">
                <a:solidFill>
                  <a:srgbClr val="F2A818"/>
                </a:solidFill>
              </a:rPr>
              <a:t>multiple</a:t>
            </a:r>
            <a:r>
              <a:rPr lang="en-US" sz="3400">
                <a:solidFill>
                  <a:srgbClr val="333333"/>
                </a:solidFill>
              </a:rPr>
              <a:t> middlewares  - </a:t>
            </a:r>
            <a:endParaRPr sz="3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8">
                <a:solidFill>
                  <a:srgbClr val="333333"/>
                </a:solidFill>
              </a:rPr>
              <a:t>See </a:t>
            </a:r>
            <a:r>
              <a:rPr lang="en-US" sz="3298" u="sng">
                <a:solidFill>
                  <a:schemeClr val="hlink"/>
                </a:solidFill>
                <a:hlinkClick r:id="rId3"/>
              </a:rPr>
              <a:t>the documentation</a:t>
            </a:r>
            <a:r>
              <a:rPr lang="en-US" sz="3298">
                <a:solidFill>
                  <a:srgbClr val="333333"/>
                </a:solidFill>
              </a:rPr>
              <a:t> for available ways of </a:t>
            </a:r>
            <a:r>
              <a:rPr lang="en-US" sz="3298" b="1">
                <a:solidFill>
                  <a:srgbClr val="333333"/>
                </a:solidFill>
              </a:rPr>
              <a:t>grouping routes</a:t>
            </a:r>
            <a:r>
              <a:rPr lang="en-US" sz="3298">
                <a:solidFill>
                  <a:srgbClr val="333333"/>
                </a:solidFill>
              </a:rPr>
              <a:t>.</a:t>
            </a:r>
            <a:endParaRPr sz="3298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98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5" name="Google Shape;445;p47"/>
          <p:cNvSpPr txBox="1"/>
          <p:nvPr/>
        </p:nvSpPr>
        <p:spPr>
          <a:xfrm>
            <a:off x="806325" y="2505650"/>
            <a:ext cx="96699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Route::resource('/demo', 'demoController')-&gt;middleware(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['auth', 'admin']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www.</a:t>
            </a: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gnezdoto.vratsasoftware.com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6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6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66" name="Google Shape;466;p5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4421825" y="2060275"/>
            <a:ext cx="33573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 Scaffolding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While Laravel does not dictate which JavaScript or CSS pre-processors you use,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it does provide a basic starting point using</a:t>
            </a:r>
            <a:r>
              <a:rPr lang="en-US" sz="30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Bootstrap</a:t>
            </a:r>
            <a:r>
              <a:rPr lang="en-US" sz="3000">
                <a:solidFill>
                  <a:srgbClr val="000000"/>
                </a:solidFill>
              </a:rPr>
              <a:t>,</a:t>
            </a:r>
            <a:r>
              <a:rPr lang="en-US" sz="30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React</a:t>
            </a:r>
            <a:r>
              <a:rPr lang="en-US" sz="3000">
                <a:solidFill>
                  <a:srgbClr val="000000"/>
                </a:solidFill>
              </a:rPr>
              <a:t>, and / or</a:t>
            </a:r>
            <a:r>
              <a:rPr lang="en-US" sz="30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Vue</a:t>
            </a:r>
            <a:r>
              <a:rPr lang="en-US" sz="3000">
                <a:solidFill>
                  <a:srgbClr val="000000"/>
                </a:solidFill>
              </a:rPr>
              <a:t> that will be helpful for many applications.</a:t>
            </a:r>
            <a:endParaRPr sz="30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>
                <a:solidFill>
                  <a:srgbClr val="F2A818"/>
                </a:solidFill>
              </a:rPr>
              <a:t>The Bootstrap</a:t>
            </a:r>
            <a:r>
              <a:rPr lang="en-US"/>
              <a:t> and </a:t>
            </a:r>
            <a:r>
              <a:rPr lang="en-US">
                <a:solidFill>
                  <a:srgbClr val="F2A818"/>
                </a:solidFill>
              </a:rPr>
              <a:t>Vue</a:t>
            </a:r>
            <a:r>
              <a:rPr lang="en-US"/>
              <a:t> are located in the </a:t>
            </a:r>
            <a:r>
              <a:rPr lang="en-US">
                <a:solidFill>
                  <a:srgbClr val="F2A818"/>
                </a:solidFill>
              </a:rPr>
              <a:t>laravel/ui</a:t>
            </a:r>
            <a:r>
              <a:rPr lang="en-US"/>
              <a:t> Composer package</a:t>
            </a:r>
            <a:endParaRPr/>
          </a:p>
          <a:p>
            <a:pPr marL="989981" lvl="1" indent="-476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 which may be installed by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914400" y="3251100"/>
            <a:ext cx="10363200" cy="12195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composer require laravel/ui:^2.4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300"/>
              <a:buChar char="▪"/>
            </a:pPr>
            <a:r>
              <a:rPr lang="en-US">
                <a:solidFill>
                  <a:srgbClr val="333333"/>
                </a:solidFill>
              </a:rPr>
              <a:t>then you may install </a:t>
            </a:r>
            <a:r>
              <a:rPr lang="en-US">
                <a:solidFill>
                  <a:srgbClr val="F2A818"/>
                </a:solidFill>
              </a:rPr>
              <a:t>the frontend scaffolding</a:t>
            </a:r>
            <a:r>
              <a:rPr lang="en-US">
                <a:solidFill>
                  <a:srgbClr val="333333"/>
                </a:solidFill>
              </a:rPr>
              <a:t> of your choice using the ui Artisan command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run </a:t>
            </a:r>
            <a:r>
              <a:rPr lang="en-US">
                <a:solidFill>
                  <a:srgbClr val="F2A818"/>
                </a:solidFill>
              </a:rPr>
              <a:t>npm install</a:t>
            </a:r>
            <a:r>
              <a:rPr lang="en-US">
                <a:solidFill>
                  <a:srgbClr val="333333"/>
                </a:solidFill>
              </a:rPr>
              <a:t> and </a:t>
            </a:r>
            <a:r>
              <a:rPr lang="en-US">
                <a:solidFill>
                  <a:srgbClr val="F2A818"/>
                </a:solidFill>
              </a:rPr>
              <a:t>npm run dev</a:t>
            </a:r>
            <a:endParaRPr>
              <a:solidFill>
                <a:srgbClr val="F2A818"/>
              </a:solidFill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914400" y="2677200"/>
            <a:ext cx="10363200" cy="246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Generate basic scaffolding...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php artisan ui bootstrap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ui vue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ui react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to generate </a:t>
            </a:r>
            <a:r>
              <a:rPr lang="en-US">
                <a:solidFill>
                  <a:srgbClr val="F2A818"/>
                </a:solidFill>
              </a:rPr>
              <a:t>Laravel Auth</a:t>
            </a:r>
            <a:r>
              <a:rPr lang="en-US">
                <a:solidFill>
                  <a:srgbClr val="333333"/>
                </a:solidFill>
              </a:rPr>
              <a:t> scaffolding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914400" y="2246775"/>
            <a:ext cx="10363200" cy="352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Generate login / registration scaffolding...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php artisan ui bootstrap --auth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ui vue --auth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ui react --auth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4421825" y="2060275"/>
            <a:ext cx="33573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C Programming PHP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1323</Words>
  <Application>Microsoft Office PowerPoint</Application>
  <PresentationFormat>По избор</PresentationFormat>
  <Paragraphs>386</Paragraphs>
  <Slides>38</Slides>
  <Notes>38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38</vt:i4>
      </vt:variant>
    </vt:vector>
  </HeadingPairs>
  <TitlesOfParts>
    <vt:vector size="44" baseType="lpstr">
      <vt:lpstr>Arial</vt:lpstr>
      <vt:lpstr>Roboto</vt:lpstr>
      <vt:lpstr>Consolas</vt:lpstr>
      <vt:lpstr>Noto Sans Symbols</vt:lpstr>
      <vt:lpstr>Calibri</vt:lpstr>
      <vt:lpstr>VSC Programming PHP</vt:lpstr>
      <vt:lpstr>Laravel  Authentication Middleware</vt:lpstr>
      <vt:lpstr>Table of Contents</vt:lpstr>
      <vt:lpstr>Learn to Search in Internet</vt:lpstr>
      <vt:lpstr>Презентация на PowerPoint</vt:lpstr>
      <vt:lpstr>Frontend Scaffolding</vt:lpstr>
      <vt:lpstr>Frontend Scaffolding</vt:lpstr>
      <vt:lpstr>Frontend Scaffolding</vt:lpstr>
      <vt:lpstr>Frontend Scaffolding</vt:lpstr>
      <vt:lpstr>Презентация на PowerPoint</vt:lpstr>
      <vt:lpstr>Authentication</vt:lpstr>
      <vt:lpstr>Authentication</vt:lpstr>
      <vt:lpstr>Authentication</vt:lpstr>
      <vt:lpstr>Authentication</vt:lpstr>
      <vt:lpstr>Authentication</vt:lpstr>
      <vt:lpstr>Authentication</vt:lpstr>
      <vt:lpstr>Customising auth logic flow</vt:lpstr>
      <vt:lpstr>Authentication</vt:lpstr>
      <vt:lpstr>Authentication</vt:lpstr>
      <vt:lpstr>Authentication</vt:lpstr>
      <vt:lpstr>Authentication</vt:lpstr>
      <vt:lpstr>Determining If The Current User Is Authenticated</vt:lpstr>
      <vt:lpstr>Auth Middleware</vt:lpstr>
      <vt:lpstr>Auth Middleware</vt:lpstr>
      <vt:lpstr>Auth Middleware</vt:lpstr>
      <vt:lpstr>Auth Middleware</vt:lpstr>
      <vt:lpstr>Authentication</vt:lpstr>
      <vt:lpstr>Презентация на PowerPoint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Authentication Middleware</dc:title>
  <dc:creator>Milena</dc:creator>
  <cp:lastModifiedBy>Ariel</cp:lastModifiedBy>
  <cp:revision>1</cp:revision>
  <dcterms:modified xsi:type="dcterms:W3CDTF">2020-11-04T16:44:17Z</dcterms:modified>
</cp:coreProperties>
</file>